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notesSlides/notesSlide36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302" r:id="rId7"/>
    <p:sldId id="303" r:id="rId8"/>
    <p:sldId id="259" r:id="rId9"/>
    <p:sldId id="258" r:id="rId10"/>
    <p:sldId id="260" r:id="rId11"/>
    <p:sldId id="261" r:id="rId12"/>
    <p:sldId id="262" r:id="rId13"/>
    <p:sldId id="311" r:id="rId14"/>
    <p:sldId id="264" r:id="rId15"/>
    <p:sldId id="265" r:id="rId16"/>
    <p:sldId id="304" r:id="rId17"/>
    <p:sldId id="269" r:id="rId18"/>
    <p:sldId id="266" r:id="rId19"/>
    <p:sldId id="267" r:id="rId20"/>
    <p:sldId id="313" r:id="rId21"/>
    <p:sldId id="314" r:id="rId22"/>
    <p:sldId id="315" r:id="rId23"/>
    <p:sldId id="272" r:id="rId24"/>
    <p:sldId id="307" r:id="rId25"/>
    <p:sldId id="273" r:id="rId26"/>
    <p:sldId id="274" r:id="rId27"/>
    <p:sldId id="275" r:id="rId28"/>
    <p:sldId id="276" r:id="rId29"/>
    <p:sldId id="278" r:id="rId30"/>
    <p:sldId id="312" r:id="rId31"/>
    <p:sldId id="298" r:id="rId32"/>
    <p:sldId id="299" r:id="rId33"/>
    <p:sldId id="308" r:id="rId34"/>
    <p:sldId id="283" r:id="rId35"/>
    <p:sldId id="282" r:id="rId36"/>
    <p:sldId id="309" r:id="rId37"/>
    <p:sldId id="288" r:id="rId38"/>
    <p:sldId id="300" r:id="rId39"/>
    <p:sldId id="3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22"/>
    <a:srgbClr val="00ADEF"/>
    <a:srgbClr val="865B39"/>
    <a:srgbClr val="8CC63F"/>
    <a:srgbClr val="EB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5179" autoAdjust="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6CA79-7CDF-4800-9FF8-8C2D239E346C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5AF7F-3DC8-4470-9770-CEFE07C0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30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6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30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
Poll Title: What is the top reason a transit agency should consider a redesign?
https://www.polleverywhere.com/free_text_polls/CMIpjOaVOCqbreV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24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1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61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4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54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40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89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
Poll Title: How do you weigh the importance of quantitative vs. qualititative data in an existing conditions analysis?
https://www.polleverywhere.com/multiple_choice_polls/0UW0R5WQ05mRzw8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65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Good: availability of more data than ever!</a:t>
            </a:r>
          </a:p>
          <a:p>
            <a:r>
              <a:rPr lang="en-US" dirty="0" smtClean="0"/>
              <a:t>Bad:</a:t>
            </a:r>
            <a:r>
              <a:rPr lang="en-US" baseline="0" dirty="0" smtClean="0"/>
              <a:t> having to collect and validate, and then re-collect if necessary</a:t>
            </a:r>
          </a:p>
          <a:p>
            <a:r>
              <a:rPr lang="en-US" baseline="0" dirty="0" smtClean="0"/>
              <a:t>The ugly: much data has to be scrubbed and tweaked to be able to use it – many transit agencies have data issues: how to store it, how to access it, what to do with it, how to validate it,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2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0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31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4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85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6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
Poll Title: Who needs to be at the table in the transit system redesign planning process?
https://www.polleverywhere.com/free_text_polls/IKh2100p2wtUUyS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95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1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30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8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79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
Poll Title: How would you define Transit System Redesign in three (3) words?
https://www.polleverywhere.com/free_text_polls/Xq12pcPN2D3cvr7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1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5AF7F-3DC8-4470-9770-CEFE07C0AF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4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0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20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oursquare Horiz 2 Logo Type rgb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0" y="185738"/>
            <a:ext cx="4094364" cy="1053547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4490356" y="3450211"/>
            <a:ext cx="7701643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81426" y="1767257"/>
            <a:ext cx="7620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81426" y="0"/>
            <a:ext cx="7610574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581426" y="5081046"/>
            <a:ext cx="7610574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CC63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2652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65B39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852" y="365125"/>
            <a:ext cx="6772373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2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426" y="365125"/>
            <a:ext cx="6772373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CC63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2652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65B39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oursquare Horiz 2 Logo Type rgb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0" y="185738"/>
            <a:ext cx="4094364" cy="1053547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5311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426" y="365125"/>
            <a:ext cx="6772373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CC63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2652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65B39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oursquare Horiz 2 Logo Type rgb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0" y="185738"/>
            <a:ext cx="4094364" cy="1053547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59928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426" y="365125"/>
            <a:ext cx="6772373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CC63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2652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65B39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ADE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Foursquare Horiz 2 Logo Type rgb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0" y="185738"/>
            <a:ext cx="4094364" cy="1053547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3978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6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2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3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16AC-82A8-47C2-8209-1AD14426EA6A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43C3F-4092-456F-855E-037F9710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1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ursquareitp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75934" y="3109722"/>
            <a:ext cx="10316066" cy="970962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76557" y="2696065"/>
            <a:ext cx="10316066" cy="976072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75934" y="2095599"/>
            <a:ext cx="10316066" cy="970962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oursquare Horiz 2 Logo Type rgb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1" y="136579"/>
            <a:ext cx="5976582" cy="153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75934" y="1593129"/>
            <a:ext cx="10316066" cy="83898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762" y="1339181"/>
            <a:ext cx="10165237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sz="6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REDESIGN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THE GOOD, THE BAD, AND</a:t>
            </a:r>
            <a:br>
              <a:rPr lang="en-US" sz="4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dirty="0" smtClean="0">
                <a:latin typeface="Arial" panose="020B0604020202020204" pitchFamily="34" charset="0"/>
                <a:cs typeface="Arial" panose="020B0604020202020204" pitchFamily="34" charset="0"/>
              </a:rPr>
              <a:t>WHAT COMES OUT OF THE CRACKS</a:t>
            </a:r>
            <a:endParaRPr lang="en-US" sz="4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740" y="3668026"/>
            <a:ext cx="10806260" cy="1655762"/>
          </a:xfrm>
        </p:spPr>
        <p:txBody>
          <a:bodyPr/>
          <a:lstStyle/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Joshua Diamond, Project Manager/Lead Service Planner | April 20, 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114418" y="4230578"/>
            <a:ext cx="3807082" cy="2456597"/>
          </a:xfrm>
          <a:prstGeom prst="rect">
            <a:avLst/>
          </a:prstGeom>
          <a:ln w="12700">
            <a:solidFill>
              <a:srgbClr val="00ADE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241" y="4239326"/>
            <a:ext cx="3991970" cy="2456597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2" name="Picture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8214952" y="4232502"/>
            <a:ext cx="3868279" cy="2470244"/>
          </a:xfrm>
          <a:prstGeom prst="rect">
            <a:avLst/>
          </a:prstGeom>
          <a:ln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75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174993" y="2735510"/>
            <a:ext cx="4451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3600" b="1" dirty="0" smtClean="0"/>
              <a:t>BLACKSBURG, VA:</a:t>
            </a:r>
          </a:p>
          <a:p>
            <a:pPr algn="r"/>
            <a:r>
              <a:rPr lang="en-US" sz="3600" b="1" dirty="0"/>
              <a:t>Proposed Blacksburg</a:t>
            </a:r>
          </a:p>
          <a:p>
            <a:pPr algn="r"/>
            <a:r>
              <a:rPr lang="en-US" sz="3600" b="1" dirty="0"/>
              <a:t>Transit </a:t>
            </a:r>
            <a:r>
              <a:rPr lang="en-US" sz="3600" b="1" dirty="0" smtClean="0"/>
              <a:t>System</a:t>
            </a:r>
          </a:p>
          <a:p>
            <a:pPr algn="r"/>
            <a:endParaRPr lang="en-US" sz="3600" b="1" dirty="0"/>
          </a:p>
          <a:p>
            <a:pPr algn="r"/>
            <a:r>
              <a:rPr lang="en-US" sz="3600" dirty="0"/>
              <a:t>(FY2017 Expected Implementation)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6343" r="32414" b="33460"/>
          <a:stretch/>
        </p:blipFill>
        <p:spPr bwMode="auto">
          <a:xfrm>
            <a:off x="5909479" y="165888"/>
            <a:ext cx="4997150" cy="6464808"/>
          </a:xfrm>
          <a:prstGeom prst="rect">
            <a:avLst/>
          </a:prstGeom>
          <a:ln w="12700">
            <a:solidFill>
              <a:srgbClr val="F26522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25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71692"/>
            <a:ext cx="4395652" cy="3701907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MARTINSBURG, WV: </a:t>
            </a:r>
            <a:br>
              <a:rPr lang="en-US" sz="3200" b="1" dirty="0" smtClean="0"/>
            </a:br>
            <a:r>
              <a:rPr lang="en-US" sz="3200" b="1" dirty="0" smtClean="0"/>
              <a:t>EPTA System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(Before Redesign)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2243" r="19551" b="51198"/>
          <a:stretch/>
        </p:blipFill>
        <p:spPr>
          <a:xfrm>
            <a:off x="4395653" y="295683"/>
            <a:ext cx="7661347" cy="6185577"/>
          </a:xfrm>
          <a:prstGeom prst="rect">
            <a:avLst/>
          </a:prstGeom>
          <a:ln w="12700">
            <a:solidFill>
              <a:srgbClr val="865B39"/>
            </a:solidFill>
          </a:ln>
        </p:spPr>
      </p:pic>
      <p:pic>
        <p:nvPicPr>
          <p:cNvPr id="4098" name="Picture 2" descr="E.P.T.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0" y="4324864"/>
            <a:ext cx="3554993" cy="13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996593"/>
            <a:ext cx="4262715" cy="497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MARTINSBURG, WV: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EPTA System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(Implemented</a:t>
            </a:r>
          </a:p>
          <a:p>
            <a:pPr algn="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2016)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 r="24140" b="52027"/>
          <a:stretch/>
        </p:blipFill>
        <p:spPr>
          <a:xfrm>
            <a:off x="4410996" y="301658"/>
            <a:ext cx="7710186" cy="6163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7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6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4779"/>
            <a:ext cx="121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PERFORM A SYSTEM REDESIGN?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3550771" y="1396634"/>
            <a:ext cx="4094365" cy="2641972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3" name="TextBox 12"/>
          <p:cNvSpPr txBox="1"/>
          <p:nvPr/>
        </p:nvSpPr>
        <p:spPr>
          <a:xfrm>
            <a:off x="1565" y="2251281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BaltimoreLink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6" y="3873492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EPTA TDP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6" y="3003568"/>
            <a:ext cx="2946000" cy="1812923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8" name="TextBox 17"/>
          <p:cNvSpPr txBox="1"/>
          <p:nvPr/>
        </p:nvSpPr>
        <p:spPr>
          <a:xfrm>
            <a:off x="1571" y="5251588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Blacksburg Transit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Route Analysis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3558500" y="4373731"/>
            <a:ext cx="3566877" cy="2277772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87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858" y="398300"/>
            <a:ext cx="7585142" cy="107507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WHY TRANSIT AGENCIES CONDUCT SYSTEM REDESIGNS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807" y="4188946"/>
            <a:ext cx="345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Changing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9173" y="4589056"/>
            <a:ext cx="3462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Greater availability of in-depth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will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Administrative changes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Funding availability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Etc., etc., etc.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4010" y="1589944"/>
            <a:ext cx="3683563" cy="2378589"/>
            <a:chOff x="111794" y="1985790"/>
            <a:chExt cx="3683563" cy="2378589"/>
          </a:xfrm>
        </p:grpSpPr>
        <p:sp>
          <p:nvSpPr>
            <p:cNvPr id="4" name="TextBox 3"/>
            <p:cNvSpPr txBox="1"/>
            <p:nvPr/>
          </p:nvSpPr>
          <p:spPr>
            <a:xfrm>
              <a:off x="111794" y="1985790"/>
              <a:ext cx="307799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Aging transit system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3" t="26181" r="21662" b="17687"/>
            <a:stretch/>
          </p:blipFill>
          <p:spPr>
            <a:xfrm>
              <a:off x="342474" y="2489955"/>
              <a:ext cx="3452883" cy="1874424"/>
            </a:xfrm>
            <a:prstGeom prst="rect">
              <a:avLst/>
            </a:prstGeom>
            <a:ln>
              <a:solidFill>
                <a:srgbClr val="00ADEF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430065" y="1589944"/>
            <a:ext cx="4408228" cy="2378589"/>
            <a:chOff x="4334530" y="2186670"/>
            <a:chExt cx="4408228" cy="2378589"/>
          </a:xfrm>
        </p:grpSpPr>
        <p:sp>
          <p:nvSpPr>
            <p:cNvPr id="8" name="TextBox 7"/>
            <p:cNvSpPr txBox="1"/>
            <p:nvPr/>
          </p:nvSpPr>
          <p:spPr>
            <a:xfrm>
              <a:off x="4511323" y="2186670"/>
              <a:ext cx="3910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Changing perception of transit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4530" y="2690835"/>
              <a:ext cx="4408228" cy="1874424"/>
            </a:xfrm>
            <a:prstGeom prst="rect">
              <a:avLst/>
            </a:prstGeom>
            <a:ln w="12700">
              <a:solidFill>
                <a:srgbClr val="8CC63F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939268" y="4217804"/>
            <a:ext cx="3245263" cy="2520581"/>
            <a:chOff x="4349002" y="4235703"/>
            <a:chExt cx="3245263" cy="2520581"/>
          </a:xfrm>
        </p:grpSpPr>
        <p:sp>
          <p:nvSpPr>
            <p:cNvPr id="7" name="TextBox 6"/>
            <p:cNvSpPr txBox="1"/>
            <p:nvPr/>
          </p:nvSpPr>
          <p:spPr>
            <a:xfrm>
              <a:off x="4349002" y="4235703"/>
              <a:ext cx="3245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Changing travel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patterns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8" t="57421" r="13656" b="13601"/>
            <a:stretch/>
          </p:blipFill>
          <p:spPr bwMode="auto">
            <a:xfrm>
              <a:off x="4606858" y="4635813"/>
              <a:ext cx="2729553" cy="2120471"/>
            </a:xfrm>
            <a:prstGeom prst="rect">
              <a:avLst/>
            </a:prstGeom>
            <a:ln w="12700">
              <a:solidFill>
                <a:srgbClr val="F26522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9107892" y="1907661"/>
            <a:ext cx="3084108" cy="2060872"/>
            <a:chOff x="1506451" y="4453861"/>
            <a:chExt cx="3084108" cy="2060872"/>
          </a:xfrm>
        </p:grpSpPr>
        <p:sp>
          <p:nvSpPr>
            <p:cNvPr id="9" name="TextBox 8"/>
            <p:cNvSpPr txBox="1"/>
            <p:nvPr/>
          </p:nvSpPr>
          <p:spPr>
            <a:xfrm>
              <a:off x="1506451" y="4453861"/>
              <a:ext cx="30841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Other planning projects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39" y="4922280"/>
              <a:ext cx="2830489" cy="1592453"/>
            </a:xfrm>
            <a:prstGeom prst="rect">
              <a:avLst/>
            </a:prstGeom>
            <a:ln w="12700">
              <a:solidFill>
                <a:srgbClr val="00ADEF"/>
              </a:solidFill>
            </a:ln>
            <a:effectLst/>
          </p:spPr>
        </p:pic>
      </p:grpSp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36770" r="19511" b="27030"/>
          <a:stretch/>
        </p:blipFill>
        <p:spPr>
          <a:xfrm>
            <a:off x="477807" y="4635813"/>
            <a:ext cx="3452883" cy="2102572"/>
          </a:xfrm>
          <a:ln w="12700">
            <a:solidFill>
              <a:srgbClr val="865B39"/>
            </a:solidFill>
          </a:ln>
        </p:spPr>
      </p:pic>
    </p:spTree>
    <p:extLst>
      <p:ext uri="{BB962C8B-B14F-4D97-AF65-F5344CB8AC3E}">
        <p14:creationId xmlns:p14="http://schemas.microsoft.com/office/powerpoint/2010/main" val="9252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272" y="249849"/>
            <a:ext cx="7629728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ADDITIONAL REASONS TO EXPLORE SYSTEM REDESIGN IN PENNSYLVANIA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31" y="2535879"/>
            <a:ext cx="4638065" cy="4351338"/>
          </a:xfrm>
        </p:spPr>
        <p:txBody>
          <a:bodyPr/>
          <a:lstStyle/>
          <a:p>
            <a:r>
              <a:rPr lang="en-US" dirty="0" smtClean="0"/>
              <a:t>Consolidation efforts</a:t>
            </a:r>
          </a:p>
          <a:p>
            <a:r>
              <a:rPr lang="en-US" dirty="0" smtClean="0"/>
              <a:t>ACT 44 Performance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system efficiency and effectiveness</a:t>
            </a:r>
          </a:p>
          <a:p>
            <a:r>
              <a:rPr lang="en-US" dirty="0" smtClean="0"/>
              <a:t>Access to jobs</a:t>
            </a:r>
          </a:p>
          <a:p>
            <a:r>
              <a:rPr lang="en-US" dirty="0" smtClean="0"/>
              <a:t>Changing/increased </a:t>
            </a:r>
            <a:br>
              <a:rPr lang="en-US" dirty="0" smtClean="0"/>
            </a:br>
            <a:r>
              <a:rPr lang="en-US" dirty="0" smtClean="0"/>
              <a:t>land-use and greenfield development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34296" y="2355575"/>
            <a:ext cx="7357704" cy="3427180"/>
            <a:chOff x="4834296" y="2535879"/>
            <a:chExt cx="7357704" cy="3427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4296" y="2535879"/>
              <a:ext cx="7357704" cy="34271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702357" y="2535879"/>
              <a:ext cx="2383276" cy="278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7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178" y="1845081"/>
            <a:ext cx="5786337" cy="47502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Aging system </a:t>
            </a:r>
            <a:r>
              <a:rPr lang="en-US" dirty="0" smtClean="0"/>
              <a:t>lacking </a:t>
            </a:r>
            <a:r>
              <a:rPr lang="en-US" dirty="0"/>
              <a:t>a comprehensive vision</a:t>
            </a:r>
          </a:p>
          <a:p>
            <a:r>
              <a:rPr lang="en-US" dirty="0"/>
              <a:t>Recent and </a:t>
            </a:r>
            <a:r>
              <a:rPr lang="en-US" dirty="0" smtClean="0"/>
              <a:t>on-going </a:t>
            </a:r>
            <a:r>
              <a:rPr lang="en-US" dirty="0"/>
              <a:t>ridership loss</a:t>
            </a:r>
          </a:p>
          <a:p>
            <a:r>
              <a:rPr lang="en-US" dirty="0" smtClean="0"/>
              <a:t>On-time </a:t>
            </a:r>
            <a:r>
              <a:rPr lang="en-US" dirty="0"/>
              <a:t>performance issues</a:t>
            </a:r>
          </a:p>
          <a:p>
            <a:r>
              <a:rPr lang="en-US" dirty="0"/>
              <a:t>Severe bus bunching</a:t>
            </a:r>
          </a:p>
          <a:p>
            <a:r>
              <a:rPr lang="en-US" dirty="0"/>
              <a:t>Routes designed to serve too few corridors</a:t>
            </a:r>
          </a:p>
          <a:p>
            <a:r>
              <a:rPr lang="en-US" dirty="0"/>
              <a:t>Extremely long and cumbersome service alignments</a:t>
            </a:r>
          </a:p>
          <a:p>
            <a:r>
              <a:rPr lang="en-US" dirty="0"/>
              <a:t>Missed trips and pull-out </a:t>
            </a:r>
            <a:r>
              <a:rPr lang="en-US" dirty="0" smtClean="0"/>
              <a:t>issues</a:t>
            </a:r>
          </a:p>
          <a:p>
            <a:r>
              <a:rPr lang="en-US" dirty="0" smtClean="0"/>
              <a:t>Politics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9627" y="0"/>
            <a:ext cx="6772373" cy="1325563"/>
          </a:xfrm>
        </p:spPr>
        <p:txBody>
          <a:bodyPr/>
          <a:lstStyle/>
          <a:p>
            <a:pPr algn="r"/>
            <a:r>
              <a:rPr lang="en-US" b="1" dirty="0" smtClean="0"/>
              <a:t>BACKGROUND:</a:t>
            </a:r>
            <a:br>
              <a:rPr lang="en-US" b="1" dirty="0" smtClean="0"/>
            </a:br>
            <a:r>
              <a:rPr lang="en-US" b="1" dirty="0" err="1" smtClean="0"/>
              <a:t>BaltimoreLink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15" y="1659320"/>
            <a:ext cx="6018094" cy="1231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36" r="645" b="1264"/>
          <a:stretch/>
        </p:blipFill>
        <p:spPr>
          <a:xfrm>
            <a:off x="6122509" y="3224545"/>
            <a:ext cx="5985100" cy="3274940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</p:spTree>
    <p:extLst>
      <p:ext uri="{BB962C8B-B14F-4D97-AF65-F5344CB8AC3E}">
        <p14:creationId xmlns:p14="http://schemas.microsoft.com/office/powerpoint/2010/main" val="21530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1" y="4688400"/>
            <a:ext cx="3196277" cy="228633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358" y="1504611"/>
            <a:ext cx="7060659" cy="381641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Re-center system around new Multi-Modal Transit Facility and away from Virginia Tech </a:t>
            </a:r>
            <a:r>
              <a:rPr lang="en-US" dirty="0" err="1"/>
              <a:t>Drillfield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Minimize system “pass-by” issue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Improve service to Town of Blacksburg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Improve service to expanding Virginia Tech Campus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School year versus off-season service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852" y="238661"/>
            <a:ext cx="677237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BACKGROUND:</a:t>
            </a:r>
            <a:br>
              <a:rPr lang="en-US" b="1" dirty="0" smtClean="0"/>
            </a:br>
            <a:r>
              <a:rPr lang="en-US" b="1" dirty="0" smtClean="0"/>
              <a:t>Blacksburg Transit</a:t>
            </a:r>
            <a:br>
              <a:rPr lang="en-US" b="1" dirty="0" smtClean="0"/>
            </a:br>
            <a:r>
              <a:rPr lang="en-US" b="1" dirty="0" smtClean="0"/>
              <a:t>Route Analysis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609" y="5075295"/>
            <a:ext cx="1771199" cy="1685283"/>
          </a:xfrm>
          <a:prstGeom prst="rect">
            <a:avLst/>
          </a:prstGeom>
          <a:ln>
            <a:solidFill>
              <a:srgbClr val="F26522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95" y="2237361"/>
            <a:ext cx="4937056" cy="3280191"/>
          </a:xfrm>
          <a:prstGeom prst="rect">
            <a:avLst/>
          </a:prstGeom>
          <a:ln>
            <a:solidFill>
              <a:srgbClr val="8CC63F"/>
            </a:solidFill>
          </a:ln>
        </p:spPr>
      </p:pic>
    </p:spTree>
    <p:extLst>
      <p:ext uri="{BB962C8B-B14F-4D97-AF65-F5344CB8AC3E}">
        <p14:creationId xmlns:p14="http://schemas.microsoft.com/office/powerpoint/2010/main" val="41522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6128" y="1940520"/>
            <a:ext cx="7594097" cy="435133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Aging system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System </a:t>
            </a:r>
            <a:r>
              <a:rPr lang="en-US" sz="2400" dirty="0" smtClean="0"/>
              <a:t>re-branding</a:t>
            </a: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Long and circuitous routes that try to do too much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Administrative changes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Changing demographics and travel patterns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Expected job market growth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Continued residential development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BACKGROUND:</a:t>
            </a:r>
            <a:br>
              <a:rPr lang="en-US" b="1" dirty="0" smtClean="0"/>
            </a:br>
            <a:r>
              <a:rPr lang="en-US" b="1" dirty="0" smtClean="0"/>
              <a:t>EPTA TDP</a:t>
            </a:r>
            <a:endParaRPr lang="en-US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9"/>
          <a:stretch/>
        </p:blipFill>
        <p:spPr>
          <a:xfrm>
            <a:off x="3193737" y="4905508"/>
            <a:ext cx="3631938" cy="1636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415" r="1643" b="15336"/>
          <a:stretch/>
        </p:blipFill>
        <p:spPr>
          <a:xfrm>
            <a:off x="527535" y="2183712"/>
            <a:ext cx="2593074" cy="2291554"/>
          </a:xfrm>
          <a:prstGeom prst="rect">
            <a:avLst/>
          </a:prstGeom>
        </p:spPr>
      </p:pic>
      <p:sp>
        <p:nvSpPr>
          <p:cNvPr id="7" name="Bent-Up Arrow 6"/>
          <p:cNvSpPr/>
          <p:nvPr/>
        </p:nvSpPr>
        <p:spPr>
          <a:xfrm rot="5400000">
            <a:off x="1401220" y="4549910"/>
            <a:ext cx="1695618" cy="1599339"/>
          </a:xfrm>
          <a:prstGeom prst="bentUpArrow">
            <a:avLst>
              <a:gd name="adj1" fmla="val 17543"/>
              <a:gd name="adj2" fmla="val 17957"/>
              <a:gd name="adj3" fmla="val 25000"/>
            </a:avLst>
          </a:prstGeom>
          <a:solidFill>
            <a:srgbClr val="F26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16" y="4919449"/>
            <a:ext cx="7855621" cy="48883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Woman-owned</a:t>
            </a:r>
            <a:r>
              <a:rPr lang="en-US" sz="2400" dirty="0"/>
              <a:t>, DBE based in Rockville, </a:t>
            </a:r>
            <a:r>
              <a:rPr lang="en-US" sz="2400" dirty="0" smtClean="0"/>
              <a:t>Maryland</a:t>
            </a:r>
          </a:p>
          <a:p>
            <a:r>
              <a:rPr lang="en-US" sz="2400" dirty="0" smtClean="0"/>
              <a:t>Founded in 2006</a:t>
            </a:r>
          </a:p>
          <a:p>
            <a:r>
              <a:rPr lang="en-US" sz="2400" dirty="0" smtClean="0"/>
              <a:t>20 employees, 19 with significant planning experience</a:t>
            </a:r>
            <a:endParaRPr lang="en-US" sz="2400" dirty="0">
              <a:hlinkClick r:id="rId3"/>
            </a:endParaRPr>
          </a:p>
          <a:p>
            <a:r>
              <a:rPr lang="en-US" sz="2400" dirty="0" smtClean="0"/>
              <a:t>www.foursquareitp.com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0" t="1002" r="896" b="1204"/>
          <a:stretch/>
        </p:blipFill>
        <p:spPr>
          <a:xfrm>
            <a:off x="1452809" y="1394870"/>
            <a:ext cx="5488905" cy="3165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651" y="136578"/>
            <a:ext cx="3498179" cy="6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453408" y="4497052"/>
            <a:ext cx="5031279" cy="2337948"/>
          </a:xfrm>
          <a:prstGeom prst="round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82184" y="1311030"/>
            <a:ext cx="8156598" cy="4170659"/>
            <a:chOff x="414196" y="1631678"/>
            <a:chExt cx="8156598" cy="4170659"/>
          </a:xfrm>
        </p:grpSpPr>
        <p:sp>
          <p:nvSpPr>
            <p:cNvPr id="14" name="Rounded Rectangle 13"/>
            <p:cNvSpPr/>
            <p:nvPr/>
          </p:nvSpPr>
          <p:spPr>
            <a:xfrm>
              <a:off x="3821373" y="3359896"/>
              <a:ext cx="4749421" cy="1061980"/>
            </a:xfrm>
            <a:prstGeom prst="roundRect">
              <a:avLst/>
            </a:prstGeom>
            <a:noFill/>
            <a:ln w="38100">
              <a:solidFill>
                <a:srgbClr val="F26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7088170" y="4346570"/>
              <a:ext cx="484632" cy="576494"/>
            </a:xfrm>
            <a:prstGeom prst="downArrow">
              <a:avLst/>
            </a:prstGeom>
            <a:solidFill>
              <a:srgbClr val="00ADEF"/>
            </a:solidFill>
            <a:ln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801183" y="4346570"/>
              <a:ext cx="484632" cy="576494"/>
            </a:xfrm>
            <a:prstGeom prst="downArrow">
              <a:avLst/>
            </a:prstGeom>
            <a:solidFill>
              <a:srgbClr val="00ADEF"/>
            </a:solidFill>
            <a:ln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4196" y="1650532"/>
              <a:ext cx="3312125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65B3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Goals and Objectives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011165" y="1631678"/>
              <a:ext cx="4361070" cy="2666616"/>
              <a:chOff x="5184873" y="1599356"/>
              <a:chExt cx="4361070" cy="2666616"/>
            </a:xfrm>
          </p:grpSpPr>
          <p:sp>
            <p:nvSpPr>
              <p:cNvPr id="4" name="Down Arrow 3"/>
              <p:cNvSpPr/>
              <p:nvPr/>
            </p:nvSpPr>
            <p:spPr>
              <a:xfrm rot="2023459">
                <a:off x="6570723" y="2103429"/>
                <a:ext cx="484632" cy="1195015"/>
              </a:xfrm>
              <a:prstGeom prst="downArrow">
                <a:avLst/>
              </a:prstGeom>
              <a:solidFill>
                <a:srgbClr val="00ADEF"/>
              </a:solidFill>
              <a:ln>
                <a:solidFill>
                  <a:srgbClr val="00AD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17207" y="1599356"/>
                <a:ext cx="2424062" cy="4616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65B39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Data C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ollection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Down Arrow 7"/>
              <p:cNvSpPr/>
              <p:nvPr/>
            </p:nvSpPr>
            <p:spPr>
              <a:xfrm rot="19576541" flipH="1">
                <a:off x="7572976" y="2103430"/>
                <a:ext cx="484632" cy="1195015"/>
              </a:xfrm>
              <a:prstGeom prst="downArrow">
                <a:avLst/>
              </a:prstGeom>
              <a:solidFill>
                <a:srgbClr val="00ADEF"/>
              </a:solidFill>
              <a:ln>
                <a:solidFill>
                  <a:srgbClr val="00AD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84873" y="3434975"/>
                <a:ext cx="2083497" cy="83099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65B3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 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Assessment 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462446" y="3434974"/>
                <a:ext cx="2083497" cy="83099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65B3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Service Area Analysis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Left-Right Arrow 12"/>
            <p:cNvSpPr/>
            <p:nvPr/>
          </p:nvSpPr>
          <p:spPr>
            <a:xfrm>
              <a:off x="3779690" y="1631678"/>
              <a:ext cx="1216152" cy="484632"/>
            </a:xfrm>
            <a:prstGeom prst="leftRightArrow">
              <a:avLst/>
            </a:prstGeom>
            <a:solidFill>
              <a:srgbClr val="00ADEF"/>
            </a:solidFill>
            <a:ln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ent Arrow 14"/>
            <p:cNvSpPr/>
            <p:nvPr/>
          </p:nvSpPr>
          <p:spPr>
            <a:xfrm rot="16200000">
              <a:off x="2306926" y="2497994"/>
              <a:ext cx="1896133" cy="1132761"/>
            </a:xfrm>
            <a:prstGeom prst="bentArrow">
              <a:avLst/>
            </a:prstGeom>
            <a:solidFill>
              <a:srgbClr val="F265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90208" y="4971340"/>
              <a:ext cx="3400290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65B39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Collaborative Service </a:t>
              </a:r>
              <a:b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Planning Efforts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Bent Arrow 19"/>
          <p:cNvSpPr/>
          <p:nvPr/>
        </p:nvSpPr>
        <p:spPr>
          <a:xfrm rot="10800000" flipH="1">
            <a:off x="1454347" y="1795656"/>
            <a:ext cx="2963470" cy="3356448"/>
          </a:xfrm>
          <a:prstGeom prst="bentArrow">
            <a:avLst>
              <a:gd name="adj1" fmla="val 9067"/>
              <a:gd name="adj2" fmla="val 9751"/>
              <a:gd name="adj3" fmla="val 10435"/>
              <a:gd name="adj4" fmla="val 21543"/>
            </a:avLst>
          </a:prstGeom>
          <a:solidFill>
            <a:srgbClr val="86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6457" y="5576467"/>
            <a:ext cx="2935228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865B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Multi-Phased Public Outreach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rved Left Arrow 21"/>
          <p:cNvSpPr/>
          <p:nvPr/>
        </p:nvSpPr>
        <p:spPr>
          <a:xfrm>
            <a:off x="7510324" y="5252053"/>
            <a:ext cx="731520" cy="1419367"/>
          </a:xfrm>
          <a:prstGeom prst="curvedLeftArrow">
            <a:avLst/>
          </a:prstGeom>
          <a:solidFill>
            <a:srgbClr val="00ADEF"/>
          </a:solidFill>
          <a:ln>
            <a:solidFill>
              <a:srgbClr val="00A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10800000">
            <a:off x="3686297" y="5175065"/>
            <a:ext cx="731520" cy="1419367"/>
          </a:xfrm>
          <a:prstGeom prst="curvedLeftArrow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5400000" flipH="1">
            <a:off x="8716601" y="3993657"/>
            <a:ext cx="1614323" cy="2079207"/>
          </a:xfrm>
          <a:prstGeom prst="bentArrow">
            <a:avLst>
              <a:gd name="adj1" fmla="val 17711"/>
              <a:gd name="adj2" fmla="val 20150"/>
              <a:gd name="adj3" fmla="val 25000"/>
              <a:gd name="adj4" fmla="val 34393"/>
            </a:avLst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48029" y="2412610"/>
            <a:ext cx="3236785" cy="1754326"/>
          </a:xfrm>
          <a:prstGeom prst="rect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REDESIGNED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TRANSIT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158774"/>
            <a:ext cx="10515600" cy="1325563"/>
          </a:xfrm>
        </p:spPr>
        <p:txBody>
          <a:bodyPr/>
          <a:lstStyle/>
          <a:p>
            <a:pPr algn="r"/>
            <a:r>
              <a:rPr lang="en-US" b="1" dirty="0" smtClean="0"/>
              <a:t>SYSTEM REDESIGN:</a:t>
            </a:r>
            <a:br>
              <a:rPr lang="en-US" b="1" dirty="0" smtClean="0"/>
            </a:br>
            <a:r>
              <a:rPr lang="en-US" b="1" dirty="0" smtClean="0"/>
              <a:t>OUR APPROACH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6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4779"/>
            <a:ext cx="121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COLLECTION &amp; ANALYSIS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3550771" y="1396634"/>
            <a:ext cx="4094365" cy="2641972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3" name="TextBox 12"/>
          <p:cNvSpPr txBox="1"/>
          <p:nvPr/>
        </p:nvSpPr>
        <p:spPr>
          <a:xfrm>
            <a:off x="1565" y="2251281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BaltimoreLink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6" y="3873492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EPTA TDP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6" y="3003568"/>
            <a:ext cx="2946000" cy="1812923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8" name="TextBox 17"/>
          <p:cNvSpPr txBox="1"/>
          <p:nvPr/>
        </p:nvSpPr>
        <p:spPr>
          <a:xfrm>
            <a:off x="1571" y="5251588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Blacksburg Transit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Route Analysis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3558500" y="4373731"/>
            <a:ext cx="3566877" cy="2277772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82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481" y="418289"/>
            <a:ext cx="6909882" cy="859809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/>
              <a:t>QUANTITATIVE VS. QUALITATIVE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57" y="1414866"/>
            <a:ext cx="6112165" cy="53166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WE CONSIDER QUANTITATIVE &amp; QUALITATIVE DATA </a:t>
            </a:r>
            <a:r>
              <a:rPr lang="en-US" sz="2400" b="1" u="sng" dirty="0" smtClean="0"/>
              <a:t>EQUALLY</a:t>
            </a:r>
            <a:r>
              <a:rPr lang="en-US" sz="2400" b="1" dirty="0" smtClean="0"/>
              <a:t> IMPORTANT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 smtClean="0"/>
              <a:t>While quantitative data is important to measure the success of a system in supplying transit to its service area, it only tells part of the story</a:t>
            </a:r>
          </a:p>
          <a:p>
            <a:r>
              <a:rPr lang="en-US" sz="2400" dirty="0" smtClean="0"/>
              <a:t>Qualitative input </a:t>
            </a:r>
            <a:r>
              <a:rPr lang="en-US" sz="2400" dirty="0"/>
              <a:t>provides further background and insights regarding the quantitative </a:t>
            </a:r>
            <a:r>
              <a:rPr lang="en-US" sz="2400" dirty="0" smtClean="0"/>
              <a:t>data</a:t>
            </a:r>
            <a:endParaRPr lang="en-US" sz="2400" dirty="0"/>
          </a:p>
          <a:p>
            <a:r>
              <a:rPr lang="en-US" sz="2400" dirty="0" smtClean="0"/>
              <a:t>Taking stock of the population’s transit stories, individually, brings a sense of reality to the quantitative analyses</a:t>
            </a:r>
          </a:p>
          <a:p>
            <a:r>
              <a:rPr lang="en-US" sz="2400" dirty="0" smtClean="0"/>
              <a:t>These are the people we are working for,  it is imperative to understand their wants, needs, and desires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465" y="2323312"/>
            <a:ext cx="5354137" cy="36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638" y="0"/>
            <a:ext cx="7571362" cy="1325563"/>
          </a:xfrm>
        </p:spPr>
        <p:txBody>
          <a:bodyPr/>
          <a:lstStyle/>
          <a:p>
            <a:pPr algn="r"/>
            <a:r>
              <a:rPr lang="en-US" b="1" dirty="0" smtClean="0"/>
              <a:t>QUANTITATIVE ANALYSIS: Transit System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64" y="1442441"/>
            <a:ext cx="5484047" cy="570476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System and Route Level Data</a:t>
            </a:r>
          </a:p>
          <a:p>
            <a:pPr lvl="1"/>
            <a:r>
              <a:rPr lang="en-US" sz="2000" dirty="0" smtClean="0"/>
              <a:t>Revenue and Total Hours and Miles</a:t>
            </a:r>
          </a:p>
          <a:p>
            <a:pPr lvl="1"/>
            <a:r>
              <a:rPr lang="en-US" sz="2000" dirty="0" smtClean="0"/>
              <a:t>Performance Measures</a:t>
            </a:r>
          </a:p>
          <a:p>
            <a:r>
              <a:rPr lang="en-US" sz="2400" dirty="0" smtClean="0"/>
              <a:t>Route, segment, and stop level data</a:t>
            </a:r>
          </a:p>
          <a:p>
            <a:pPr lvl="1"/>
            <a:r>
              <a:rPr lang="en-US" sz="2000" dirty="0" smtClean="0"/>
              <a:t>Ridership</a:t>
            </a:r>
          </a:p>
          <a:p>
            <a:pPr lvl="1"/>
            <a:r>
              <a:rPr lang="en-US" sz="2000" dirty="0" smtClean="0"/>
              <a:t>On-time performance</a:t>
            </a:r>
          </a:p>
          <a:p>
            <a:pPr lvl="1"/>
            <a:r>
              <a:rPr lang="en-US" sz="2000" dirty="0" smtClean="0"/>
              <a:t>Capacity</a:t>
            </a:r>
          </a:p>
          <a:p>
            <a:pPr lvl="1"/>
            <a:r>
              <a:rPr lang="en-US" sz="2000" dirty="0" smtClean="0"/>
              <a:t>Transfer</a:t>
            </a:r>
          </a:p>
          <a:p>
            <a:r>
              <a:rPr lang="en-US" sz="2400" dirty="0" smtClean="0"/>
              <a:t>Most recently available &amp; 5-10 years of trend data</a:t>
            </a:r>
          </a:p>
          <a:p>
            <a:pPr lvl="1"/>
            <a:r>
              <a:rPr lang="en-US" sz="2000" dirty="0" smtClean="0"/>
              <a:t>AVL</a:t>
            </a:r>
          </a:p>
          <a:p>
            <a:pPr lvl="1"/>
            <a:r>
              <a:rPr lang="en-US" sz="2000" dirty="0" smtClean="0"/>
              <a:t>APC</a:t>
            </a:r>
          </a:p>
          <a:p>
            <a:pPr lvl="1"/>
            <a:r>
              <a:rPr lang="en-US" sz="2000" dirty="0" smtClean="0"/>
              <a:t>Farebox</a:t>
            </a:r>
          </a:p>
          <a:p>
            <a:pPr lvl="1"/>
            <a:r>
              <a:rPr lang="en-US" sz="2000" dirty="0" smtClean="0"/>
              <a:t>System costs</a:t>
            </a:r>
          </a:p>
          <a:p>
            <a:r>
              <a:rPr lang="en-US" sz="2400" dirty="0" smtClean="0"/>
              <a:t>Anything the agency is willing to provide!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04" y="4413578"/>
            <a:ext cx="3307307" cy="2196052"/>
          </a:xfrm>
          <a:prstGeom prst="rect">
            <a:avLst/>
          </a:prstGeom>
          <a:ln>
            <a:solidFill>
              <a:srgbClr val="F265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26" r="21260" b="7009"/>
          <a:stretch/>
        </p:blipFill>
        <p:spPr>
          <a:xfrm>
            <a:off x="5564411" y="1385339"/>
            <a:ext cx="3307307" cy="2694599"/>
          </a:xfrm>
          <a:prstGeom prst="rect">
            <a:avLst/>
          </a:prstGeom>
          <a:ln>
            <a:solidFill>
              <a:srgbClr val="00ADE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215">
            <a:off x="8477884" y="3227312"/>
            <a:ext cx="3523530" cy="2722728"/>
          </a:xfrm>
          <a:prstGeom prst="rect">
            <a:avLst/>
          </a:prstGeom>
          <a:ln>
            <a:solidFill>
              <a:srgbClr val="8CC63F"/>
            </a:solidFill>
          </a:ln>
        </p:spPr>
      </p:pic>
    </p:spTree>
    <p:extLst>
      <p:ext uri="{BB962C8B-B14F-4D97-AF65-F5344CB8AC3E}">
        <p14:creationId xmlns:p14="http://schemas.microsoft.com/office/powerpoint/2010/main" val="32063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2739" r="17739" b="48413"/>
          <a:stretch/>
        </p:blipFill>
        <p:spPr>
          <a:xfrm>
            <a:off x="7300953" y="1554390"/>
            <a:ext cx="3170154" cy="288096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452" y="246485"/>
            <a:ext cx="997139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		</a:t>
            </a:r>
            <a:r>
              <a:rPr lang="en-US" sz="4900" b="1" dirty="0" smtClean="0"/>
              <a:t>QUANTITATIVE ANALYSIS:</a:t>
            </a:r>
            <a:br>
              <a:rPr lang="en-US" sz="4900" b="1" dirty="0" smtClean="0"/>
            </a:br>
            <a:r>
              <a:rPr lang="en-US" sz="4900" b="1" dirty="0" smtClean="0"/>
              <a:t>Transit Need</a:t>
            </a:r>
            <a:endParaRPr lang="en-US" sz="49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74" y="1554390"/>
            <a:ext cx="10515600" cy="507014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Our Transit Propensity Index</a:t>
            </a:r>
          </a:p>
          <a:p>
            <a:r>
              <a:rPr lang="en-US" dirty="0" smtClean="0"/>
              <a:t>57 indicators of </a:t>
            </a:r>
            <a:r>
              <a:rPr lang="en-US" dirty="0"/>
              <a:t>t</a:t>
            </a:r>
            <a:r>
              <a:rPr lang="en-US" dirty="0" smtClean="0"/>
              <a:t>ransit </a:t>
            </a:r>
            <a:r>
              <a:rPr lang="en-US" dirty="0"/>
              <a:t>n</a:t>
            </a:r>
            <a:r>
              <a:rPr lang="en-US" dirty="0" smtClean="0"/>
              <a:t>eed </a:t>
            </a:r>
          </a:p>
          <a:p>
            <a:pPr lvl="1"/>
            <a:r>
              <a:rPr lang="en-US" dirty="0" smtClean="0"/>
              <a:t>Aggregate</a:t>
            </a:r>
          </a:p>
          <a:p>
            <a:pPr lvl="1"/>
            <a:r>
              <a:rPr lang="en-US" dirty="0" smtClean="0"/>
              <a:t>Density</a:t>
            </a:r>
          </a:p>
          <a:p>
            <a:pPr lvl="1"/>
            <a:r>
              <a:rPr lang="en-US" dirty="0" smtClean="0"/>
              <a:t>Percentage of total population</a:t>
            </a:r>
          </a:p>
          <a:p>
            <a:r>
              <a:rPr lang="en-US" dirty="0" smtClean="0"/>
              <a:t>Indicators divided into four categories:</a:t>
            </a:r>
          </a:p>
          <a:p>
            <a:pPr lvl="1"/>
            <a:r>
              <a:rPr lang="en-US" dirty="0" smtClean="0"/>
              <a:t>Transit dependent population – Origins</a:t>
            </a:r>
          </a:p>
          <a:p>
            <a:pPr lvl="1"/>
            <a:r>
              <a:rPr lang="en-US" dirty="0" smtClean="0"/>
              <a:t>Transit dependent population – Destinations</a:t>
            </a:r>
          </a:p>
          <a:p>
            <a:pPr lvl="1"/>
            <a:r>
              <a:rPr lang="en-US" dirty="0" smtClean="0"/>
              <a:t>Commuter population – Origins</a:t>
            </a:r>
          </a:p>
          <a:p>
            <a:pPr lvl="1"/>
            <a:r>
              <a:rPr lang="en-US" dirty="0" smtClean="0"/>
              <a:t>Commuter population – Destinations</a:t>
            </a:r>
          </a:p>
          <a:p>
            <a:r>
              <a:rPr lang="en-US" dirty="0"/>
              <a:t>Regional origin-destination model inputs</a:t>
            </a:r>
          </a:p>
          <a:p>
            <a:pPr lvl="1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4141" y="4208816"/>
            <a:ext cx="8132669" cy="2009111"/>
            <a:chOff x="1260339" y="3818483"/>
            <a:chExt cx="8132669" cy="2009111"/>
          </a:xfrm>
        </p:grpSpPr>
        <p:sp>
          <p:nvSpPr>
            <p:cNvPr id="9" name="Curved Left Arrow 8"/>
            <p:cNvSpPr/>
            <p:nvPr/>
          </p:nvSpPr>
          <p:spPr>
            <a:xfrm flipV="1">
              <a:off x="7688630" y="3930555"/>
              <a:ext cx="1704378" cy="1897036"/>
            </a:xfrm>
            <a:prstGeom prst="curvedLeftArrow">
              <a:avLst>
                <a:gd name="adj1" fmla="val 16048"/>
                <a:gd name="adj2" fmla="val 30946"/>
                <a:gd name="adj3" fmla="val 16736"/>
              </a:avLst>
            </a:prstGeom>
            <a:solidFill>
              <a:srgbClr val="00ADEF"/>
            </a:solidFill>
            <a:ln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260339" y="4657758"/>
              <a:ext cx="6500591" cy="754807"/>
            </a:xfrm>
            <a:prstGeom prst="roundRect">
              <a:avLst/>
            </a:prstGeom>
            <a:noFill/>
            <a:ln w="38100">
              <a:solidFill>
                <a:srgbClr val="8CC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260339" y="3818483"/>
              <a:ext cx="6617324" cy="772450"/>
            </a:xfrm>
            <a:prstGeom prst="roundRect">
              <a:avLst/>
            </a:prstGeom>
            <a:noFill/>
            <a:ln w="38100">
              <a:solidFill>
                <a:srgbClr val="00A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rved Left Arrow 7"/>
            <p:cNvSpPr/>
            <p:nvPr/>
          </p:nvSpPr>
          <p:spPr>
            <a:xfrm flipV="1">
              <a:off x="7659446" y="4858603"/>
              <a:ext cx="1400260" cy="968991"/>
            </a:xfrm>
            <a:prstGeom prst="curvedLeftArrow">
              <a:avLst>
                <a:gd name="adj1" fmla="val 25000"/>
                <a:gd name="adj2" fmla="val 45484"/>
                <a:gd name="adj3" fmla="val 25000"/>
              </a:avLst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r="18866" b="25952"/>
          <a:stretch/>
        </p:blipFill>
        <p:spPr>
          <a:xfrm>
            <a:off x="8665051" y="3759449"/>
            <a:ext cx="3309871" cy="297897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38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455" y="270820"/>
            <a:ext cx="7600545" cy="808582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/>
              <a:t>QUALITATIVE DATA</a:t>
            </a:r>
            <a:br>
              <a:rPr lang="en-US" b="1" dirty="0" smtClean="0"/>
            </a:br>
            <a:r>
              <a:rPr lang="en-US" b="1" dirty="0" smtClean="0"/>
              <a:t>Outreach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36" y="1625844"/>
            <a:ext cx="4808684" cy="51629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Multi-phased (upwards of SIX phases)</a:t>
            </a:r>
          </a:p>
          <a:p>
            <a:pPr lvl="1"/>
            <a:r>
              <a:rPr lang="en-US" dirty="0" smtClean="0"/>
              <a:t>Phase I: System desires/needs</a:t>
            </a:r>
          </a:p>
          <a:p>
            <a:pPr lvl="1"/>
            <a:r>
              <a:rPr lang="en-US" dirty="0" smtClean="0"/>
              <a:t>Phase II: Existing conditions and trade-off exercises</a:t>
            </a:r>
          </a:p>
          <a:p>
            <a:pPr lvl="1"/>
            <a:r>
              <a:rPr lang="en-US" dirty="0" smtClean="0"/>
              <a:t>Phase III: Presentation of early recommendations</a:t>
            </a:r>
          </a:p>
          <a:p>
            <a:pPr lvl="1"/>
            <a:r>
              <a:rPr lang="en-US" dirty="0" smtClean="0"/>
              <a:t>Phase IV: Presentation of revised recommendations</a:t>
            </a:r>
          </a:p>
          <a:p>
            <a:pPr lvl="1"/>
            <a:r>
              <a:rPr lang="en-US" dirty="0" smtClean="0"/>
              <a:t>Phase V: Public </a:t>
            </a:r>
            <a:r>
              <a:rPr lang="en-US" dirty="0"/>
              <a:t>h</a:t>
            </a:r>
            <a:r>
              <a:rPr lang="en-US" dirty="0" smtClean="0"/>
              <a:t>earings</a:t>
            </a:r>
          </a:p>
          <a:p>
            <a:pPr lvl="1"/>
            <a:r>
              <a:rPr lang="en-US" dirty="0" smtClean="0"/>
              <a:t>Phase VI: Public </a:t>
            </a:r>
            <a:r>
              <a:rPr lang="en-US" dirty="0"/>
              <a:t>e</a:t>
            </a:r>
            <a:r>
              <a:rPr lang="en-US" dirty="0" smtClean="0"/>
              <a:t>ducation</a:t>
            </a:r>
          </a:p>
          <a:p>
            <a:pPr marL="0" indent="0">
              <a:buNone/>
            </a:pPr>
            <a:r>
              <a:rPr lang="en-US" dirty="0" smtClean="0"/>
              <a:t>Event Types</a:t>
            </a:r>
          </a:p>
          <a:p>
            <a:pPr lvl="1"/>
            <a:r>
              <a:rPr lang="en-US" dirty="0" smtClean="0"/>
              <a:t>On-board surveys</a:t>
            </a:r>
          </a:p>
          <a:p>
            <a:pPr lvl="1"/>
            <a:r>
              <a:rPr lang="en-US" dirty="0" smtClean="0"/>
              <a:t>Workshops</a:t>
            </a:r>
          </a:p>
          <a:p>
            <a:pPr lvl="1"/>
            <a:r>
              <a:rPr lang="en-US" dirty="0" smtClean="0"/>
              <a:t>Pop-ups</a:t>
            </a:r>
          </a:p>
          <a:p>
            <a:pPr lvl="1"/>
            <a:r>
              <a:rPr lang="en-US" dirty="0" smtClean="0"/>
              <a:t>Stakeholder meetings</a:t>
            </a:r>
          </a:p>
          <a:p>
            <a:pPr lvl="1"/>
            <a:r>
              <a:rPr lang="en-US" dirty="0" smtClean="0"/>
              <a:t>Focus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34375" r="6250"/>
          <a:stretch/>
        </p:blipFill>
        <p:spPr>
          <a:xfrm>
            <a:off x="5001720" y="882480"/>
            <a:ext cx="3877399" cy="2659210"/>
          </a:xfrm>
          <a:prstGeom prst="rect">
            <a:avLst/>
          </a:prstGeom>
          <a:ln>
            <a:solidFill>
              <a:srgbClr val="F2652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95" y="1324758"/>
            <a:ext cx="2096063" cy="2698598"/>
          </a:xfrm>
          <a:prstGeom prst="rect">
            <a:avLst/>
          </a:prstGeom>
          <a:ln>
            <a:solidFill>
              <a:srgbClr val="F2652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55" y="2244581"/>
            <a:ext cx="2096064" cy="2698600"/>
          </a:xfrm>
          <a:prstGeom prst="rect">
            <a:avLst/>
          </a:prstGeom>
          <a:ln>
            <a:solidFill>
              <a:srgbClr val="F2652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06" y="734757"/>
            <a:ext cx="1788025" cy="396025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1802" r="840" b="23964"/>
          <a:stretch/>
        </p:blipFill>
        <p:spPr>
          <a:xfrm>
            <a:off x="5090897" y="3348506"/>
            <a:ext cx="2714997" cy="3089995"/>
          </a:xfrm>
          <a:prstGeom prst="rect">
            <a:avLst/>
          </a:prstGeom>
          <a:ln>
            <a:solidFill>
              <a:srgbClr val="F2652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71" y="3713764"/>
            <a:ext cx="3819278" cy="2949542"/>
          </a:xfrm>
          <a:prstGeom prst="rect">
            <a:avLst/>
          </a:prstGeom>
          <a:ln>
            <a:solidFill>
              <a:srgbClr val="F26522"/>
            </a:solidFill>
          </a:ln>
        </p:spPr>
      </p:pic>
    </p:spTree>
    <p:extLst>
      <p:ext uri="{BB962C8B-B14F-4D97-AF65-F5344CB8AC3E}">
        <p14:creationId xmlns:p14="http://schemas.microsoft.com/office/powerpoint/2010/main" val="22334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2231" r="2938" b="18934"/>
          <a:stretch/>
        </p:blipFill>
        <p:spPr>
          <a:xfrm>
            <a:off x="8341706" y="2264200"/>
            <a:ext cx="3658830" cy="394093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268" y="1690688"/>
            <a:ext cx="4278549" cy="435133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spcBef>
                <a:spcPts val="600"/>
              </a:spcBef>
            </a:pPr>
            <a:r>
              <a:rPr lang="en-US" sz="2400" dirty="0"/>
              <a:t>Multi-phased approach (through BNIP and </a:t>
            </a:r>
            <a:r>
              <a:rPr lang="en-US" sz="2400" dirty="0" err="1"/>
              <a:t>BaltimoreLink</a:t>
            </a:r>
            <a:r>
              <a:rPr lang="en-US" sz="2400" dirty="0"/>
              <a:t>)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Event types</a:t>
            </a:r>
          </a:p>
          <a:p>
            <a:pPr marL="800100" lvl="1" indent="-342900"/>
            <a:r>
              <a:rPr lang="en-US" dirty="0"/>
              <a:t>Workshops</a:t>
            </a:r>
          </a:p>
          <a:p>
            <a:pPr marL="800100" lvl="1" indent="-342900"/>
            <a:r>
              <a:rPr lang="en-US" dirty="0"/>
              <a:t>Pop-up events</a:t>
            </a:r>
          </a:p>
          <a:p>
            <a:pPr marL="800100" lvl="1" indent="-342900"/>
            <a:r>
              <a:rPr lang="en-US" dirty="0"/>
              <a:t>Community group meetings</a:t>
            </a:r>
          </a:p>
          <a:p>
            <a:pPr marL="800100" lvl="1" indent="-342900"/>
            <a:r>
              <a:rPr lang="en-US" dirty="0"/>
              <a:t>Stakeholder group meetings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Project website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 err="1"/>
              <a:t>mySideWalk</a:t>
            </a:r>
            <a:r>
              <a:rPr lang="en-US" sz="2400" dirty="0"/>
              <a:t>: interactive online, social media hub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Project hotline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Political liaison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Public hearings</a:t>
            </a:r>
          </a:p>
          <a:p>
            <a:pPr marL="342900" indent="-342900">
              <a:spcBef>
                <a:spcPts val="600"/>
              </a:spcBef>
            </a:pPr>
            <a:r>
              <a:rPr lang="en-US" sz="2400" dirty="0"/>
              <a:t>Public </a:t>
            </a:r>
            <a:r>
              <a:rPr lang="en-US" sz="2400" dirty="0" smtClean="0"/>
              <a:t>education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852" y="238661"/>
            <a:ext cx="6772373" cy="1325563"/>
          </a:xfrm>
        </p:spPr>
        <p:txBody>
          <a:bodyPr/>
          <a:lstStyle/>
          <a:p>
            <a:pPr algn="r"/>
            <a:r>
              <a:rPr lang="en-US" b="1" dirty="0" smtClean="0"/>
              <a:t>OUTREACH:</a:t>
            </a:r>
            <a:br>
              <a:rPr lang="en-US" b="1" dirty="0" smtClean="0"/>
            </a:br>
            <a:r>
              <a:rPr lang="en-US" b="1" dirty="0" err="1" smtClean="0"/>
              <a:t>BaltimoreLink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9" y="2822250"/>
            <a:ext cx="3017310" cy="195333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ecretary Pete Rahn at Press Launc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51" y="707806"/>
            <a:ext cx="3654667" cy="20973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RoFo Arena Pop-up-Insid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51" y="4685429"/>
            <a:ext cx="3655652" cy="206061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34"/>
            <a:ext cx="12192000" cy="1325563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/>
              <a:t>OUTREACH:</a:t>
            </a:r>
            <a:br>
              <a:rPr lang="en-US" sz="4000" b="1" dirty="0" smtClean="0"/>
            </a:br>
            <a:r>
              <a:rPr lang="en-US" sz="4000" b="1" dirty="0" smtClean="0"/>
              <a:t>Blacksburg Transit</a:t>
            </a:r>
            <a:br>
              <a:rPr lang="en-US" sz="4000" b="1" dirty="0" smtClean="0"/>
            </a:br>
            <a:r>
              <a:rPr lang="en-US" sz="4000" b="1" dirty="0" smtClean="0"/>
              <a:t>Route Analysis</a:t>
            </a:r>
            <a:endParaRPr lang="en-US" sz="4000" b="1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4310" y="1719618"/>
            <a:ext cx="83057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Extensive online survey effort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Town of Blacksburg </a:t>
            </a:r>
            <a:r>
              <a:rPr lang="en-US" sz="2000" dirty="0"/>
              <a:t>r</a:t>
            </a:r>
            <a:r>
              <a:rPr lang="en-US" sz="2000" dirty="0" smtClean="0"/>
              <a:t>esidents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Virginia Tech students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Virginia Tech staff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Stakeholder group interviews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Operator Interviews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11710" r="22954" b="41969"/>
          <a:stretch/>
        </p:blipFill>
        <p:spPr bwMode="auto">
          <a:xfrm>
            <a:off x="648134" y="3866169"/>
            <a:ext cx="4769014" cy="2828278"/>
          </a:xfrm>
          <a:prstGeom prst="rect">
            <a:avLst/>
          </a:prstGeom>
          <a:ln w="12700">
            <a:solidFill>
              <a:srgbClr val="8CC63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961" t="32371" r="15245" b="2469"/>
          <a:stretch/>
        </p:blipFill>
        <p:spPr bwMode="auto">
          <a:xfrm>
            <a:off x="6010971" y="1943354"/>
            <a:ext cx="5577053" cy="4773986"/>
          </a:xfrm>
          <a:prstGeom prst="rect">
            <a:avLst/>
          </a:prstGeom>
          <a:noFill/>
          <a:ln w="12700">
            <a:solidFill>
              <a:srgbClr val="00ADE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854" y="215123"/>
            <a:ext cx="6686145" cy="1325563"/>
          </a:xfrm>
        </p:spPr>
        <p:txBody>
          <a:bodyPr/>
          <a:lstStyle/>
          <a:p>
            <a:pPr algn="r"/>
            <a:r>
              <a:rPr lang="en-US" b="1" dirty="0" smtClean="0"/>
              <a:t>OUTREACH:</a:t>
            </a:r>
            <a:br>
              <a:rPr lang="en-US" b="1" dirty="0" smtClean="0"/>
            </a:br>
            <a:r>
              <a:rPr lang="en-US" b="1" dirty="0" smtClean="0"/>
              <a:t>EPTA TDP</a:t>
            </a:r>
            <a:endParaRPr lang="en-US" b="1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3212" y="2020412"/>
            <a:ext cx="344730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Passenger survey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Online residential survey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Stakeholder group meetings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Focus group interviews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Planning charrette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Operator meetings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439" y="2177554"/>
            <a:ext cx="4657799" cy="3643899"/>
          </a:xfrm>
          <a:prstGeom prst="rect">
            <a:avLst/>
          </a:prstGeom>
          <a:ln w="12700">
            <a:solidFill>
              <a:srgbClr val="00ADE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6568" r="1321" b="15227"/>
          <a:stretch/>
        </p:blipFill>
        <p:spPr>
          <a:xfrm>
            <a:off x="8176390" y="2020412"/>
            <a:ext cx="3897863" cy="4058696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</p:spTree>
    <p:extLst>
      <p:ext uri="{BB962C8B-B14F-4D97-AF65-F5344CB8AC3E}">
        <p14:creationId xmlns:p14="http://schemas.microsoft.com/office/powerpoint/2010/main" val="42242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5897"/>
            <a:ext cx="6722097" cy="4815856"/>
          </a:xfrm>
        </p:spPr>
        <p:txBody>
          <a:bodyPr>
            <a:normAutofit/>
          </a:bodyPr>
          <a:lstStyle/>
          <a:p>
            <a:r>
              <a:rPr lang="en-US" b="1" dirty="0" smtClean="0"/>
              <a:t>Our Service Planning Philosophy</a:t>
            </a:r>
          </a:p>
          <a:p>
            <a:pPr lvl="1"/>
            <a:r>
              <a:rPr lang="en-US" dirty="0" smtClean="0"/>
              <a:t>PRIORITY GOAL: Fixing/establishing service for those with highest need</a:t>
            </a:r>
          </a:p>
          <a:p>
            <a:pPr lvl="1"/>
            <a:r>
              <a:rPr lang="en-US" dirty="0" smtClean="0"/>
              <a:t>SECONDARY GOAL: Expanding service for choice riders</a:t>
            </a:r>
          </a:p>
          <a:p>
            <a:r>
              <a:rPr lang="en-US" b="1" dirty="0" smtClean="0"/>
              <a:t>Methods:</a:t>
            </a:r>
          </a:p>
          <a:p>
            <a:pPr lvl="1"/>
            <a:r>
              <a:rPr lang="en-US" dirty="0" smtClean="0"/>
              <a:t>Collaborative service planning</a:t>
            </a:r>
          </a:p>
          <a:p>
            <a:pPr lvl="1"/>
            <a:r>
              <a:rPr lang="en-US" dirty="0" smtClean="0"/>
              <a:t>Quantitative/qualitative data symbiosis</a:t>
            </a:r>
          </a:p>
          <a:p>
            <a:pPr lvl="1"/>
            <a:r>
              <a:rPr lang="en-US" dirty="0" smtClean="0"/>
              <a:t>Innovative techniques</a:t>
            </a:r>
          </a:p>
          <a:p>
            <a:pPr lvl="1"/>
            <a:r>
              <a:rPr lang="en-US" dirty="0"/>
              <a:t>Reliance upon “old school” planning </a:t>
            </a:r>
            <a:r>
              <a:rPr lang="en-US" dirty="0" smtClean="0"/>
              <a:t>methods—infused with and </a:t>
            </a:r>
            <a:r>
              <a:rPr lang="en-US" dirty="0"/>
              <a:t>influenced by the latest </a:t>
            </a:r>
            <a:r>
              <a:rPr lang="en-US" dirty="0" smtClean="0"/>
              <a:t>technology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40" y="175934"/>
            <a:ext cx="4566342" cy="3048034"/>
          </a:xfrm>
          <a:prstGeom prst="rect">
            <a:avLst/>
          </a:prstGeom>
          <a:ln w="12700">
            <a:solidFill>
              <a:srgbClr val="00ADE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/>
          <a:stretch/>
        </p:blipFill>
        <p:spPr>
          <a:xfrm>
            <a:off x="7833672" y="3421926"/>
            <a:ext cx="3812213" cy="3209827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</p:spTree>
    <p:extLst>
      <p:ext uri="{BB962C8B-B14F-4D97-AF65-F5344CB8AC3E}">
        <p14:creationId xmlns:p14="http://schemas.microsoft.com/office/powerpoint/2010/main" val="6789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6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4779"/>
            <a:ext cx="1217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PROCESS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3550771" y="1396634"/>
            <a:ext cx="4094365" cy="2641972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3" name="TextBox 12"/>
          <p:cNvSpPr txBox="1"/>
          <p:nvPr/>
        </p:nvSpPr>
        <p:spPr>
          <a:xfrm>
            <a:off x="1565" y="2251281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BaltimoreLink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6" y="3873492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EPTA TDP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6" y="3003568"/>
            <a:ext cx="2946000" cy="1812923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8" name="TextBox 17"/>
          <p:cNvSpPr txBox="1"/>
          <p:nvPr/>
        </p:nvSpPr>
        <p:spPr>
          <a:xfrm>
            <a:off x="1571" y="5251588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Blacksburg Transit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Route Analysis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3558500" y="4373731"/>
            <a:ext cx="3566877" cy="2277772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68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32371"/>
            <a:ext cx="10515600" cy="91276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OUR PLANNING PROCESS:</a:t>
            </a:r>
            <a:br>
              <a:rPr lang="en-US" b="1" dirty="0" smtClean="0"/>
            </a:br>
            <a:r>
              <a:rPr lang="en-US" b="1" dirty="0" smtClean="0"/>
              <a:t>Collaborative Service Planning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06" y="1867437"/>
            <a:ext cx="3918718" cy="4483660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WHO DO WE INCLUDE?</a:t>
            </a:r>
          </a:p>
          <a:p>
            <a:pPr marL="0" indent="0">
              <a:buNone/>
            </a:pPr>
            <a:r>
              <a:rPr lang="en-US" sz="2400" dirty="0" smtClean="0"/>
              <a:t>Everyone who is willing to participate</a:t>
            </a:r>
          </a:p>
          <a:p>
            <a:r>
              <a:rPr lang="en-US" sz="2000" dirty="0" smtClean="0"/>
              <a:t>Agency administration, division directors, planners, schedulers and select operators and supervisors</a:t>
            </a:r>
          </a:p>
          <a:p>
            <a:r>
              <a:rPr lang="en-US" sz="2000" dirty="0" smtClean="0"/>
              <a:t>Area stakeholders</a:t>
            </a:r>
          </a:p>
          <a:p>
            <a:r>
              <a:rPr lang="en-US" sz="2000" dirty="0" smtClean="0"/>
              <a:t>Select riders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8130" y="4353059"/>
            <a:ext cx="7735910" cy="19851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WHAT ARE THE BENEFITS?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decision makers are in the room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While the planning process may seem slower at first, planning efforts are completed more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Faster approval from administration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98130" y="1854558"/>
            <a:ext cx="7735910" cy="22775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HOW DOES THE PROCESS WORK?</a:t>
            </a:r>
          </a:p>
          <a:p>
            <a:pPr>
              <a:buClr>
                <a:srgbClr val="00B0F0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Organized chaos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Multiple meetings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First to consider route alignments, then to address levels of service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Every opinion is considered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Technology is used to speed the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6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4779"/>
            <a:ext cx="121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COMES OUT OF THE CRACKS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3550771" y="1396634"/>
            <a:ext cx="4094365" cy="2641972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3" name="TextBox 12"/>
          <p:cNvSpPr txBox="1"/>
          <p:nvPr/>
        </p:nvSpPr>
        <p:spPr>
          <a:xfrm>
            <a:off x="1565" y="2251281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BaltimoreLink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26" y="3873492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EPTA TDP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6" y="3003568"/>
            <a:ext cx="2946000" cy="1812923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8" name="TextBox 17"/>
          <p:cNvSpPr txBox="1"/>
          <p:nvPr/>
        </p:nvSpPr>
        <p:spPr>
          <a:xfrm>
            <a:off x="1571" y="5251588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Blacksburg Transit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Route Analysis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3558500" y="4373731"/>
            <a:ext cx="3566877" cy="2277772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31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8068" y="201352"/>
            <a:ext cx="8193932" cy="999651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SYSTEM REDESIGN:</a:t>
            </a:r>
            <a:br>
              <a:rPr lang="en-US" b="1" dirty="0" smtClean="0"/>
            </a:br>
            <a:r>
              <a:rPr lang="en-US" b="1" dirty="0" smtClean="0"/>
              <a:t>What Comes Out of the Cracks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80" y="1355193"/>
            <a:ext cx="4379228" cy="54103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“Everyone is a service planner”</a:t>
            </a:r>
          </a:p>
          <a:p>
            <a:r>
              <a:rPr lang="en-US" dirty="0" smtClean="0"/>
              <a:t>Transit “Experts” </a:t>
            </a:r>
          </a:p>
          <a:p>
            <a:r>
              <a:rPr lang="en-US" dirty="0" smtClean="0"/>
              <a:t>YELLING!!!!</a:t>
            </a:r>
          </a:p>
          <a:p>
            <a:r>
              <a:rPr lang="en-US" dirty="0" smtClean="0"/>
              <a:t>Trolls</a:t>
            </a:r>
          </a:p>
          <a:p>
            <a:r>
              <a:rPr lang="en-US" dirty="0" smtClean="0"/>
              <a:t>Politics</a:t>
            </a:r>
          </a:p>
          <a:p>
            <a:r>
              <a:rPr lang="en-US" dirty="0" smtClean="0"/>
              <a:t>Press coverage</a:t>
            </a:r>
          </a:p>
          <a:p>
            <a:pPr lvl="1"/>
            <a:r>
              <a:rPr lang="en-US" dirty="0" smtClean="0"/>
              <a:t>Positive/Negative/Neutral</a:t>
            </a:r>
          </a:p>
          <a:p>
            <a:r>
              <a:rPr lang="en-US" dirty="0" smtClean="0"/>
              <a:t>Title VI implications</a:t>
            </a:r>
          </a:p>
          <a:p>
            <a:r>
              <a:rPr lang="en-US" dirty="0" smtClean="0"/>
              <a:t>Overall Stress </a:t>
            </a:r>
          </a:p>
          <a:p>
            <a:pPr lvl="1"/>
            <a:r>
              <a:rPr lang="en-US" dirty="0" smtClean="0"/>
              <a:t>On the agency, on the consultants, on the city/region, and on the residents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47" y="1355193"/>
            <a:ext cx="3730025" cy="2797518"/>
          </a:xfrm>
          <a:prstGeom prst="rect">
            <a:avLst/>
          </a:prstGeom>
          <a:ln w="12700">
            <a:solidFill>
              <a:srgbClr val="00ADE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464" y="4306901"/>
            <a:ext cx="4252608" cy="2458681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08" y="1355193"/>
            <a:ext cx="3730024" cy="279751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17475"/>
          <a:stretch/>
        </p:blipFill>
        <p:spPr>
          <a:xfrm>
            <a:off x="4813396" y="4206308"/>
            <a:ext cx="2900361" cy="2559274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38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843" y="405633"/>
            <a:ext cx="6626157" cy="999651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IS IT WORTH IT FOR AGENCIES TO CONDUCT SYSTEM REDESIGNS?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25" y="1763465"/>
            <a:ext cx="5176482" cy="48121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Without question</a:t>
            </a:r>
            <a:r>
              <a:rPr lang="en-US" dirty="0"/>
              <a:t>!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rocess allows for all facets of a transit system to be evaluated and turned on its head</a:t>
            </a:r>
          </a:p>
          <a:p>
            <a:r>
              <a:rPr lang="en-US" dirty="0" smtClean="0"/>
              <a:t>Resulting new system can be a boon to a transit agency</a:t>
            </a:r>
          </a:p>
          <a:p>
            <a:pPr lvl="1"/>
            <a:r>
              <a:rPr lang="en-US" b="1" dirty="0" smtClean="0"/>
              <a:t>EPTA’s redesigned system (implemented in mid-2015) increased its ridership by over 60% in the first few months, with even more growth expected!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71" y="2272564"/>
            <a:ext cx="5921712" cy="4100337"/>
          </a:xfrm>
          <a:prstGeom prst="rect">
            <a:avLst/>
          </a:prstGeom>
          <a:ln w="12700">
            <a:solidFill>
              <a:srgbClr val="00ADEF"/>
            </a:solidFill>
          </a:ln>
        </p:spPr>
      </p:pic>
    </p:spTree>
    <p:extLst>
      <p:ext uri="{BB962C8B-B14F-4D97-AF65-F5344CB8AC3E}">
        <p14:creationId xmlns:p14="http://schemas.microsoft.com/office/powerpoint/2010/main" val="35658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6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14779"/>
            <a:ext cx="1217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&amp; ANSWERS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164844" y="185114"/>
            <a:ext cx="4094365" cy="2641972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4" y="3040680"/>
            <a:ext cx="4094365" cy="2519608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5970793" y="3607648"/>
            <a:ext cx="4861073" cy="3104233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65" y="1836504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Joshua Diamond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jdiamond@foursquareitp.com</a:t>
            </a:r>
          </a:p>
        </p:txBody>
      </p:sp>
      <p:pic>
        <p:nvPicPr>
          <p:cNvPr id="17" name="Picture 16" descr="Foursquare Horiz 2 Logo Type rgb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5" y="5710453"/>
            <a:ext cx="4094364" cy="1053547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1602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1046"/>
            <a:ext cx="12192000" cy="1776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65B3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450211"/>
            <a:ext cx="12192000" cy="1630835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F2652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767257"/>
            <a:ext cx="12192000" cy="1682954"/>
          </a:xfrm>
          <a:prstGeom prst="rect">
            <a:avLst/>
          </a:prstGeom>
          <a:gradFill flip="none" rotWithShape="1">
            <a:gsLst>
              <a:gs pos="100000">
                <a:srgbClr val="EBF6FC">
                  <a:lumMod val="16000"/>
                  <a:lumOff val="84000"/>
                </a:srgbClr>
              </a:gs>
              <a:gs pos="0">
                <a:srgbClr val="8CC6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7672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00ADE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48790"/>
            <a:ext cx="1217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SYSTEM REDESIGN?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3134" r="2040" b="10846"/>
          <a:stretch/>
        </p:blipFill>
        <p:spPr>
          <a:xfrm>
            <a:off x="4524868" y="1359038"/>
            <a:ext cx="3394290" cy="2190234"/>
          </a:xfrm>
          <a:prstGeom prst="rect">
            <a:avLst/>
          </a:prstGeom>
          <a:ln w="12700">
            <a:solidFill>
              <a:srgbClr val="8CC63F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3" name="TextBox 12"/>
          <p:cNvSpPr txBox="1"/>
          <p:nvPr/>
        </p:nvSpPr>
        <p:spPr>
          <a:xfrm>
            <a:off x="1565" y="2241854"/>
            <a:ext cx="121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BaltimoreLink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3656674"/>
            <a:ext cx="121794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Eastern Panhandle Transit Authority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(EPTA) Transit Development Plan (TDP)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46" y="3114793"/>
            <a:ext cx="3552008" cy="2185851"/>
          </a:xfrm>
          <a:prstGeom prst="rect">
            <a:avLst/>
          </a:prstGeom>
          <a:ln w="12700">
            <a:solidFill>
              <a:srgbClr val="F2652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8" name="TextBox 17"/>
          <p:cNvSpPr txBox="1"/>
          <p:nvPr/>
        </p:nvSpPr>
        <p:spPr>
          <a:xfrm>
            <a:off x="1571" y="5232734"/>
            <a:ext cx="12179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Blacksburg Transit</a:t>
            </a:r>
          </a:p>
          <a:p>
            <a:pPr algn="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Route Analysis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47" t="40661" r="6667" b="8697"/>
          <a:stretch/>
        </p:blipFill>
        <p:spPr bwMode="auto">
          <a:xfrm>
            <a:off x="4025245" y="4911696"/>
            <a:ext cx="2901526" cy="1852885"/>
          </a:xfrm>
          <a:prstGeom prst="rect">
            <a:avLst/>
          </a:prstGeom>
          <a:ln w="12700">
            <a:solidFill>
              <a:srgbClr val="865B39"/>
            </a:solidFill>
          </a:ln>
          <a:scene3d>
            <a:camera prst="orthographicFront"/>
            <a:lightRig rig="threePt" dir="t"/>
          </a:scene3d>
          <a:sp3d>
            <a:bevelT w="0" h="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48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893" y="10294"/>
            <a:ext cx="5782400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/>
              <a:t>SYSTEM REDESIGN: OUR DEFINITION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8083" y="1258223"/>
            <a:ext cx="5453418" cy="60325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b="1" dirty="0" smtClean="0"/>
              <a:t>Exploring Opportunities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9" y="2124886"/>
            <a:ext cx="3451273" cy="23229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5" name="TextBox 4"/>
          <p:cNvSpPr txBox="1"/>
          <p:nvPr/>
        </p:nvSpPr>
        <p:spPr>
          <a:xfrm>
            <a:off x="4807744" y="1918015"/>
            <a:ext cx="319029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Planning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Network/System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Alignments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Levels of Service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 Integration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Scheduling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17303" y="1939395"/>
            <a:ext cx="3814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Facilities/Garages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On-street Furniture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Capital Investments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Transit Only Lanes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Traffic Signal Priority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Off-Board Fare Payment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Real Time Information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Mobility/Paratransit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Title VI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7744" y="3801527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Administrative Review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Agency Policy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7744" y="5225312"/>
            <a:ext cx="270458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Published Information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4857" r="7138" b="18343"/>
          <a:stretch/>
        </p:blipFill>
        <p:spPr>
          <a:xfrm>
            <a:off x="302461" y="5325955"/>
            <a:ext cx="3916110" cy="10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627" y="0"/>
            <a:ext cx="6772373" cy="1325563"/>
          </a:xfrm>
        </p:spPr>
        <p:txBody>
          <a:bodyPr/>
          <a:lstStyle/>
          <a:p>
            <a:pPr algn="r"/>
            <a:r>
              <a:rPr lang="en-US" b="1" dirty="0" smtClean="0"/>
              <a:t>BALTIMORE, MD: </a:t>
            </a:r>
            <a:br>
              <a:rPr lang="en-US" b="1" dirty="0" smtClean="0"/>
            </a:br>
            <a:r>
              <a:rPr lang="en-US" b="1" dirty="0" smtClean="0"/>
              <a:t>Current MTA System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36" r="645" b="1264"/>
          <a:stretch/>
        </p:blipFill>
        <p:spPr>
          <a:xfrm>
            <a:off x="290397" y="1549283"/>
            <a:ext cx="9191090" cy="5029200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  <p:pic>
        <p:nvPicPr>
          <p:cNvPr id="3074" name="Picture 2" descr="http://mta.maryland.gov/sites/all/themes/mta/_media/_images/sections/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8253"/>
            <a:ext cx="51054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50" r="398" b="1263"/>
          <a:stretch/>
        </p:blipFill>
        <p:spPr>
          <a:xfrm>
            <a:off x="296567" y="1608164"/>
            <a:ext cx="9187071" cy="5029200"/>
          </a:xfrm>
          <a:prstGeom prst="rect">
            <a:avLst/>
          </a:prstGeom>
          <a:ln w="12700">
            <a:solidFill>
              <a:srgbClr val="8CC63F"/>
            </a:solidFill>
          </a:ln>
        </p:spPr>
      </p:pic>
      <p:sp>
        <p:nvSpPr>
          <p:cNvPr id="5" name="TextBox 4"/>
          <p:cNvSpPr txBox="1"/>
          <p:nvPr/>
        </p:nvSpPr>
        <p:spPr>
          <a:xfrm rot="19963656">
            <a:off x="419609" y="3146878"/>
            <a:ext cx="870841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SUPERSEDED</a:t>
            </a:r>
            <a:endParaRPr lang="en-US" sz="96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07279" y="176585"/>
            <a:ext cx="677237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b="1" dirty="0" smtClean="0"/>
              <a:t>BALTIMORE, MD:</a:t>
            </a:r>
            <a:br>
              <a:rPr lang="en-US" sz="4900" b="1" dirty="0" smtClean="0"/>
            </a:br>
            <a:r>
              <a:rPr lang="en-US" sz="4900" b="1" dirty="0" err="1" smtClean="0"/>
              <a:t>BaltimoreLink</a:t>
            </a:r>
            <a:r>
              <a:rPr lang="en-US" sz="4900" b="1" dirty="0" smtClean="0"/>
              <a:t> System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(In Design)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86" r="42352" b="52712"/>
          <a:stretch/>
        </p:blipFill>
        <p:spPr bwMode="auto">
          <a:xfrm>
            <a:off x="5911930" y="156094"/>
            <a:ext cx="5202271" cy="6579359"/>
          </a:xfrm>
          <a:prstGeom prst="rect">
            <a:avLst/>
          </a:prstGeom>
          <a:ln w="12700">
            <a:solidFill>
              <a:srgbClr val="F26522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84842" y="1925152"/>
            <a:ext cx="4451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3600" b="1" dirty="0" smtClean="0"/>
              <a:t>BLACKSBURG, VA: Current Blacksburg Transit System</a:t>
            </a:r>
          </a:p>
        </p:txBody>
      </p:sp>
      <p:pic>
        <p:nvPicPr>
          <p:cNvPr id="2050" name="Picture 2" descr="BT4U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477"/>
            <a:ext cx="4762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a847725-7a28-483d-8eb3-5c0de7e6aaa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529dcd6-9367-493b-afaf-566eefceb79b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1f6e225-05ea-4b98-a04e-0446fd00f73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a6d8f90-6962-47ac-a4c2-e885cfe646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31F6AA8D666448D400E677398E46D" ma:contentTypeVersion="3" ma:contentTypeDescription="Create a new document." ma:contentTypeScope="" ma:versionID="db76176c3a694bcf8f3de84edd21c8e4">
  <xsd:schema xmlns:xsd="http://www.w3.org/2001/XMLSchema" xmlns:xs="http://www.w3.org/2001/XMLSchema" xmlns:p="http://schemas.microsoft.com/office/2006/metadata/properties" xmlns:ns2="ebb6b759-3149-4fac-97e7-4d7b32fbe114" targetNamespace="http://schemas.microsoft.com/office/2006/metadata/properties" ma:root="true" ma:fieldsID="6f54d5d7d466d6648f3e2b8b048924d0" ns2:_="">
    <xsd:import namespace="ebb6b759-3149-4fac-97e7-4d7b32fbe11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6b759-3149-4fac-97e7-4d7b32fbe1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D7B3BF-E1C1-4A58-90DE-8714DBAE2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b6b759-3149-4fac-97e7-4d7b32fbe1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402356-2EE4-421A-AC89-49A05BF5C14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ebb6b759-3149-4fac-97e7-4d7b32fbe11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20F2BD-ECEA-43F1-B176-4E6C09A57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1073</Words>
  <Application>Microsoft Office PowerPoint</Application>
  <PresentationFormat>Widescreen</PresentationFormat>
  <Paragraphs>288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Office Theme</vt:lpstr>
      <vt:lpstr>SYSTEM REDESIGN THE GOOD, THE BAD, AND WHAT COMES OUT OF THE CRACKS</vt:lpstr>
      <vt:lpstr>PowerPoint Presentation</vt:lpstr>
      <vt:lpstr>PowerPoint Presentation</vt:lpstr>
      <vt:lpstr>PowerPoint Presentation</vt:lpstr>
      <vt:lpstr>PowerPoint Presentation</vt:lpstr>
      <vt:lpstr>SYSTEM REDESIGN: OUR DEFINITION</vt:lpstr>
      <vt:lpstr>BALTIMORE, MD:  Current MTA System</vt:lpstr>
      <vt:lpstr>BALTIMORE, MD: BaltimoreLink System (In Design)</vt:lpstr>
      <vt:lpstr>PowerPoint Presentation</vt:lpstr>
      <vt:lpstr>PowerPoint Presentation</vt:lpstr>
      <vt:lpstr>MARTINSBURG, WV:  EPTA System  (Before Redesign)</vt:lpstr>
      <vt:lpstr>PowerPoint Presentation</vt:lpstr>
      <vt:lpstr>PowerPoint Presentation</vt:lpstr>
      <vt:lpstr>PowerPoint Presentation</vt:lpstr>
      <vt:lpstr>WHY TRANSIT AGENCIES CONDUCT SYSTEM REDESIGNS</vt:lpstr>
      <vt:lpstr>ADDITIONAL REASONS TO EXPLORE SYSTEM REDESIGN IN PENNSYLVANIA</vt:lpstr>
      <vt:lpstr>BACKGROUND: BaltimoreLink</vt:lpstr>
      <vt:lpstr>BACKGROUND: Blacksburg Transit Route Analysis</vt:lpstr>
      <vt:lpstr>BACKGROUND: EPTA TDP</vt:lpstr>
      <vt:lpstr>SYSTEM REDESIGN: OUR APPROACH</vt:lpstr>
      <vt:lpstr>PowerPoint Presentation</vt:lpstr>
      <vt:lpstr>PowerPoint Presentation</vt:lpstr>
      <vt:lpstr>QUANTITATIVE VS. QUALITATIVE DATA</vt:lpstr>
      <vt:lpstr>QUANTITATIVE ANALYSIS: Transit System Data</vt:lpstr>
      <vt:lpstr>  QUANTITATIVE ANALYSIS: Transit Need</vt:lpstr>
      <vt:lpstr>QUALITATIVE DATA Outreach</vt:lpstr>
      <vt:lpstr>OUTREACH: BaltimoreLink</vt:lpstr>
      <vt:lpstr>OUTREACH: Blacksburg Transit Route Analysis</vt:lpstr>
      <vt:lpstr>OUTREACH: EPTA TDP</vt:lpstr>
      <vt:lpstr>PowerPoint Presentation</vt:lpstr>
      <vt:lpstr>PowerPoint Presentation</vt:lpstr>
      <vt:lpstr>OUR PLANNING PROCESS: Collaborative Service Planning</vt:lpstr>
      <vt:lpstr>PowerPoint Presentation</vt:lpstr>
      <vt:lpstr>SYSTEM REDESIGN: What Comes Out of the Cracks</vt:lpstr>
      <vt:lpstr>IS IT WORTH IT FOR AGENCIES TO CONDUCT SYSTEM REDESIGNS?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REDESIGN The Good, the Bad, and What Comes Out of the Cracks</dc:title>
  <dc:creator>Imogen Wirth-Granlund</dc:creator>
  <cp:lastModifiedBy>Joshua Diamond</cp:lastModifiedBy>
  <cp:revision>131</cp:revision>
  <dcterms:created xsi:type="dcterms:W3CDTF">2016-04-17T13:47:58Z</dcterms:created>
  <dcterms:modified xsi:type="dcterms:W3CDTF">2016-04-20T20:20:48Z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0x0101007A331F6AA8D666448D400E677398E46D</vt:lpwstr>
  </property>
</Properties>
</file>